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60" r:id="rId4"/>
    <p:sldId id="257" r:id="rId5"/>
    <p:sldId id="268" r:id="rId6"/>
    <p:sldId id="277" r:id="rId7"/>
    <p:sldId id="280" r:id="rId8"/>
    <p:sldId id="269" r:id="rId9"/>
    <p:sldId id="273" r:id="rId10"/>
    <p:sldId id="274" r:id="rId11"/>
    <p:sldId id="275" r:id="rId12"/>
    <p:sldId id="276" r:id="rId13"/>
    <p:sldId id="272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FF3399"/>
    <a:srgbClr val="FFFF00"/>
    <a:srgbClr val="FFFF66"/>
    <a:srgbClr val="FF66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597-C2D5-46EB-B8E5-F9B1D3A3709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9347-E339-4460-AAF2-FE4753D3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2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21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02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4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2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3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1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2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E7-E02C-4FD1-B6D7-F3E7BB77CC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2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no-kharkiv.org.ua" TargetMode="External"/><Relationship Id="rId2" Type="http://schemas.openxmlformats.org/officeDocument/2006/relationships/hyperlink" Target="http://www.zno-kharkiv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9490" y="29481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Особливості ЗНО-2018</a:t>
            </a:r>
            <a:r>
              <a:rPr lang="en-US" sz="7200" b="1" dirty="0" smtClean="0">
                <a:solidFill>
                  <a:srgbClr val="FF0066"/>
                </a:solidFill>
                <a:latin typeface="+mn-lt"/>
              </a:rPr>
              <a:t/>
            </a:r>
            <a:br>
              <a:rPr lang="en-US" sz="7200" b="1" dirty="0" smtClean="0">
                <a:solidFill>
                  <a:srgbClr val="FF0066"/>
                </a:solidFill>
                <a:latin typeface="+mn-lt"/>
              </a:rPr>
            </a:b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764" y="5994361"/>
            <a:ext cx="408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66"/>
                </a:solidFill>
              </a:rPr>
              <a:t>Загальноосвітні навчальні заклади </a:t>
            </a:r>
            <a:endParaRPr lang="ru-RU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249906" y="64008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 descr="01.english2017-1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5" t="19410" r="24463" b="39790"/>
          <a:stretch/>
        </p:blipFill>
        <p:spPr>
          <a:xfrm>
            <a:off x="158221" y="2086644"/>
            <a:ext cx="5881036" cy="24372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01.english2017-1.pdf - Adobe Acrobat Reader DC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1" t="34557" r="20970" b="1209"/>
          <a:stretch/>
        </p:blipFill>
        <p:spPr>
          <a:xfrm>
            <a:off x="5466730" y="3502547"/>
            <a:ext cx="6678744" cy="33554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964762" y="1939379"/>
            <a:ext cx="6000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Особлива </a:t>
            </a:r>
            <a:r>
              <a:rPr lang="uk-UA" sz="3200" b="1" dirty="0" smtClean="0"/>
              <a:t>увага до програми </a:t>
            </a:r>
            <a:r>
              <a:rPr lang="uk-UA" sz="3200" b="1" dirty="0"/>
              <a:t>з </a:t>
            </a:r>
            <a:r>
              <a:rPr lang="uk-UA" sz="3200" b="1" dirty="0" smtClean="0"/>
              <a:t>іноземних мов </a:t>
            </a:r>
            <a:endParaRPr lang="uk-UA" sz="3200" b="1" dirty="0"/>
          </a:p>
          <a:p>
            <a:pPr algn="ctr"/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04497" y="835155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9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25883" y="315880"/>
            <a:ext cx="9746597" cy="13255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6829" y="1401658"/>
            <a:ext cx="11608915" cy="4718306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499616"/>
              <a:ext cx="2231136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505" y="1729354"/>
              <a:ext cx="2109216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lvl="0" algn="ctr"/>
              <a:endParaRPr lang="uk-UA" sz="9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6352" y="1499616"/>
              <a:ext cx="1993392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336" y="1499615"/>
              <a:ext cx="1801368" cy="2775989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3448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7594" y="2198099"/>
              <a:ext cx="18745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</a:rPr>
                <a:t>Аудіювання </a:t>
              </a:r>
              <a:r>
                <a:rPr lang="uk-UA" dirty="0" smtClean="0">
                  <a:latin typeface="Calibri" panose="020F0502020204030204" pitchFamily="34" charset="0"/>
                </a:rPr>
                <a:t> (розуміння </a:t>
              </a:r>
              <a:r>
                <a:rPr lang="uk-UA" dirty="0">
                  <a:latin typeface="Calibri" panose="020F0502020204030204" pitchFamily="34" charset="0"/>
                </a:rPr>
                <a:t>мови на </a:t>
              </a:r>
              <a:r>
                <a:rPr lang="uk-UA" dirty="0" smtClean="0">
                  <a:latin typeface="Calibri" panose="020F0502020204030204" pitchFamily="34" charset="0"/>
                </a:rPr>
                <a:t>слух)</a:t>
              </a:r>
              <a:endParaRPr lang="ru-RU" sz="1300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3" cstate="print"/>
            <a:srcRect l="26648" t="45338" r="61403" b="32806"/>
            <a:stretch/>
          </p:blipFill>
          <p:spPr bwMode="auto">
            <a:xfrm>
              <a:off x="3433917" y="3343475"/>
              <a:ext cx="717550" cy="75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0824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0824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3448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78129" y="1314949"/>
              <a:ext cx="1326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В1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4862" y="4334256"/>
              <a:ext cx="126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59695" y="699396"/>
              <a:ext cx="16184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/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рівні стандарту або академічному рівні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59695" y="3950305"/>
              <a:ext cx="1618490" cy="113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888" y="2916936"/>
              <a:ext cx="28346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704" y="2258568"/>
              <a:ext cx="1165860" cy="65836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704" y="2916936"/>
              <a:ext cx="1165860" cy="768094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680" y="1435607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680" y="4507991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301767" y="6197865"/>
            <a:ext cx="11493978" cy="74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Увага! </a:t>
            </a:r>
            <a:r>
              <a:rPr lang="uk-UA" sz="1600" dirty="0" smtClean="0">
                <a:latin typeface="+mn-lt"/>
              </a:rPr>
              <a:t>У разі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ЗНО=ДПА з іноземної мови</a:t>
            </a:r>
            <a:r>
              <a:rPr lang="uk-UA" sz="1600" dirty="0" smtClean="0">
                <a:latin typeface="+mn-lt"/>
              </a:rPr>
              <a:t> випускники старшої школи ЗНЗ 2018 року, які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бажають </a:t>
            </a:r>
            <a:r>
              <a:rPr lang="uk-UA" sz="1600" dirty="0" smtClean="0">
                <a:latin typeface="+mn-lt"/>
              </a:rPr>
              <a:t>зарахувати результат ЗНО як оцінку ДПА та вивчали цю іноземну мову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на профільному рівні, 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мають складати відповідний предметний тест рівня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В2.</a:t>
            </a:r>
            <a:endParaRPr lang="uk-UA" sz="1600" dirty="0" smtClean="0"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427" y="3564701"/>
            <a:ext cx="1871" cy="26412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452189" y="86869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</a:t>
            </a:r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pic>
        <p:nvPicPr>
          <p:cNvPr id="8" name="Рисунок 7" descr="Характеристика сертифікаційної роботи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0" t="9960" r="57571" b="46563"/>
          <a:stretch/>
        </p:blipFill>
        <p:spPr>
          <a:xfrm>
            <a:off x="1358164" y="2317687"/>
            <a:ext cx="4493365" cy="412165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46339" y="4173078"/>
            <a:ext cx="3917013" cy="308387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2361" y="3018916"/>
            <a:ext cx="5480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структура </a:t>
            </a:r>
            <a:r>
              <a:rPr lang="ru-RU" sz="2400" dirty="0" err="1" smtClean="0"/>
              <a:t>тестів</a:t>
            </a:r>
            <a:r>
              <a:rPr lang="uk-UA" sz="2400" dirty="0"/>
              <a:t>;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ч</a:t>
            </a:r>
            <a:r>
              <a:rPr lang="ru-RU" sz="2400" dirty="0" smtClean="0"/>
              <a:t>ас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схеми</a:t>
            </a:r>
            <a:r>
              <a:rPr lang="ru-RU" sz="2400" dirty="0" smtClean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 smtClean="0"/>
              <a:t>балів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завдання тесту зараховуються як результат </a:t>
            </a:r>
            <a:r>
              <a:rPr lang="uk-UA" sz="2400" dirty="0" smtClean="0"/>
              <a:t>ДПА</a:t>
            </a:r>
            <a:endParaRPr lang="uk-UA" sz="24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520441" y="575690"/>
            <a:ext cx="786384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Характеристики сертифікаційних робіт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742440" y="1954584"/>
            <a:ext cx="8562084" cy="1304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+mn-lt"/>
              </a:rPr>
              <a:t>Пробне ЗНО-2018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Реєстрація – січень 2018 на сайті ХРЦОЯО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Проведення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– березень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2018</a:t>
            </a:r>
            <a:endParaRPr lang="ru-RU" sz="36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68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 rot="-806291">
            <a:off x="1992313" y="594995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55750" y="23901"/>
            <a:ext cx="90092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Інформаційна підтримка ХРЦОЯО</a:t>
            </a:r>
            <a:endParaRPr lang="uk-UA" sz="44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76301" y="1344589"/>
            <a:ext cx="7967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endParaRPr kumimoji="1" lang="uk-UA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sz="4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uk-UA" alt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057) 705-07-37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ХРЦОЯО: </a:t>
            </a:r>
            <a:endParaRPr kumimoji="1"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www.zno-kharkiv.org.ua</a:t>
            </a:r>
            <a:r>
              <a:rPr kumimoji="1" lang="uk-UA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uk-UA" alt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Електронна </a:t>
            </a: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пошта: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office@zno-kharkiv.org.ua</a:t>
            </a:r>
            <a:r>
              <a:rPr kumimoji="1"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майдан Свободи, 6, офіс 463, м. Харків, 61022</a:t>
            </a:r>
            <a:endParaRPr kumimoji="1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901"/>
            <a:ext cx="1555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 - PowerPoi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50" t="85887" r="59633" b="10106"/>
          <a:stretch/>
        </p:blipFill>
        <p:spPr>
          <a:xfrm>
            <a:off x="11660661" y="7430570"/>
            <a:ext cx="370534" cy="2980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4762" y="3851980"/>
            <a:ext cx="875899" cy="2685448"/>
            <a:chOff x="4312118" y="1992429"/>
            <a:chExt cx="875899" cy="2685448"/>
          </a:xfrm>
        </p:grpSpPr>
        <p:pic>
          <p:nvPicPr>
            <p:cNvPr id="10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16" t="9372" r="62378" b="35318"/>
            <a:stretch/>
          </p:blipFill>
          <p:spPr bwMode="auto">
            <a:xfrm>
              <a:off x="4312118" y="1992429"/>
              <a:ext cx="875899" cy="1780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523" t="8526" r="10270" b="63371"/>
            <a:stretch/>
          </p:blipFill>
          <p:spPr bwMode="auto">
            <a:xfrm>
              <a:off x="4312118" y="3773103"/>
              <a:ext cx="875899" cy="90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 rot="19536648">
            <a:off x="-252473" y="688456"/>
            <a:ext cx="2929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Є питання щодо ЗНО?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1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47105" y="50690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1360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73717" y="967346"/>
            <a:ext cx="2964660" cy="1678065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7868" y="189249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10247" y="2862026"/>
            <a:ext cx="2934301" cy="169765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092" y="1878933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77122" y="4810786"/>
            <a:ext cx="2910813" cy="1676602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3472" y="188487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86392" y="1694368"/>
            <a:ext cx="2115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Математика</a:t>
            </a:r>
            <a:endParaRPr lang="ru-RU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3058" y="1504966"/>
            <a:ext cx="195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Англійська </a:t>
            </a:r>
          </a:p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3726" y="3459977"/>
            <a:ext cx="256089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Українська мова </a:t>
            </a:r>
          </a:p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література</a:t>
            </a:r>
            <a:endParaRPr lang="uk-UA" sz="25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76118" y="5528972"/>
            <a:ext cx="1455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Німецька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57983" y="5544550"/>
            <a:ext cx="2518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Історія України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2513" y="5621445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Хімія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555882" y="1679321"/>
            <a:ext cx="1689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Географія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781649" y="3623572"/>
            <a:ext cx="1238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Фізика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00600" y="3623572"/>
            <a:ext cx="1433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Біологія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45780" y="5145138"/>
            <a:ext cx="1461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Іспанська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36933" y="5914910"/>
            <a:ext cx="1842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Французька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792918" y="-6431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74" y="1071108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22.05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0247" y="2946124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24.05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5482" y="4897038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29.05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857938" y="967346"/>
            <a:ext cx="2952453" cy="1666908"/>
            <a:chOff x="4254664" y="953771"/>
            <a:chExt cx="2952453" cy="166690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696" y="182118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54664" y="102972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01.06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879157" y="2910852"/>
            <a:ext cx="2977286" cy="1655558"/>
            <a:chOff x="4315408" y="2931607"/>
            <a:chExt cx="2977286" cy="165555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868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315408" y="3029117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04.06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900160" y="4852676"/>
            <a:ext cx="2958625" cy="1673896"/>
            <a:chOff x="4393352" y="4810786"/>
            <a:chExt cx="2958625" cy="16738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9480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393352" y="489703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06.06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657502" y="974066"/>
            <a:ext cx="2952695" cy="1678259"/>
            <a:chOff x="8571138" y="919875"/>
            <a:chExt cx="2952695" cy="167825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92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71138" y="1030040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08.06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744009" y="2967270"/>
            <a:ext cx="2939963" cy="1646677"/>
            <a:chOff x="8596619" y="2895525"/>
            <a:chExt cx="2939963" cy="164667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6619" y="296037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11.06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44009" y="4938928"/>
            <a:ext cx="2927529" cy="1637222"/>
            <a:chOff x="8629557" y="4897038"/>
            <a:chExt cx="2927529" cy="16372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629557" y="500748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13.06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0714100" y="3176956"/>
            <a:ext cx="147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66"/>
                </a:solidFill>
              </a:rPr>
              <a:t> </a:t>
            </a:r>
            <a:r>
              <a:rPr lang="uk-UA" sz="4000" b="1" dirty="0" smtClean="0">
                <a:solidFill>
                  <a:srgbClr val="FF0066"/>
                </a:solidFill>
              </a:rPr>
              <a:t>4 </a:t>
            </a:r>
            <a:r>
              <a:rPr lang="uk-UA" sz="2000" b="1" dirty="0" smtClean="0">
                <a:solidFill>
                  <a:srgbClr val="FF0066"/>
                </a:solidFill>
              </a:rPr>
              <a:t>предмети ЗНО - </a:t>
            </a:r>
            <a:r>
              <a:rPr lang="en-US" sz="2000" b="1" dirty="0" smtClean="0">
                <a:solidFill>
                  <a:srgbClr val="FF0066"/>
                </a:solidFill>
              </a:rPr>
              <a:t>max</a:t>
            </a:r>
            <a:endParaRPr lang="uk-UA" sz="2000" b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414016" y="330339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= ДПА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610973" y="2598464"/>
            <a:ext cx="9325070" cy="32624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latin typeface="+mn-lt"/>
              </a:rPr>
              <a:t>Три предмети </a:t>
            </a:r>
            <a:endParaRPr lang="uk-UA" sz="2800" dirty="0" smtClean="0">
              <a:latin typeface="+mn-lt"/>
            </a:endParaRPr>
          </a:p>
          <a:p>
            <a:pPr algn="ctr"/>
            <a:endParaRPr lang="uk-UA" sz="2800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Українська мова і література (українська мова)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Математика або історія України (період ХХ – ХХІ століття)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Один навчальний предмет за вибором випускника з переліку:</a:t>
            </a:r>
          </a:p>
          <a:p>
            <a:pPr marL="1077913"/>
            <a:r>
              <a:rPr lang="uk-UA" sz="2800" b="1" dirty="0" smtClean="0">
                <a:cs typeface="Times New Roman" panose="02020603050405020304" pitchFamily="18" charset="0"/>
              </a:rPr>
              <a:t>історія </a:t>
            </a:r>
            <a:r>
              <a:rPr lang="uk-UA" sz="2800" b="1" dirty="0">
                <a:cs typeface="Times New Roman" panose="02020603050405020304" pitchFamily="18" charset="0"/>
              </a:rPr>
              <a:t>України</a:t>
            </a:r>
            <a:r>
              <a:rPr lang="uk-UA" sz="2800" b="1" dirty="0" smtClean="0">
                <a:cs typeface="Times New Roman" panose="02020603050405020304" pitchFamily="18" charset="0"/>
              </a:rPr>
              <a:t>, математика, англійська, іспанська, німецька, французька, біологія, географія, фізика, хімія</a:t>
            </a:r>
            <a:endParaRPr lang="ru-RU" sz="2800" b="1" dirty="0">
              <a:latin typeface="+mn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031192" y="1655902"/>
            <a:ext cx="484632" cy="781258"/>
          </a:xfrm>
          <a:prstGeom prst="downArrow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536648">
            <a:off x="-56137" y="963700"/>
            <a:ext cx="292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Що зараховується як результат </a:t>
            </a:r>
            <a:r>
              <a:rPr lang="uk-UA" sz="2000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дпа</a:t>
            </a:r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26" y="38725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426700" y="334403"/>
            <a:ext cx="7863840" cy="77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660" y="3610557"/>
            <a:ext cx="5969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479506" y="2246507"/>
            <a:ext cx="107576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Визначитися із переліком предметів ЗНО,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необхідних для вступу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(Правила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прийому до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ВНЗ 2018 року).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79506" y="3753137"/>
            <a:ext cx="1019088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паспорт);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що відповідає досягнутому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віку.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421522" y="87387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4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26" y="34630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383623" y="107088"/>
            <a:ext cx="7863840" cy="7723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Сертифікат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30128" t="21670" r="30454" b="20139"/>
          <a:stretch/>
        </p:blipFill>
        <p:spPr>
          <a:xfrm>
            <a:off x="2641117" y="814812"/>
            <a:ext cx="7348851" cy="59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38950" y="1665839"/>
            <a:ext cx="2929328" cy="244443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8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213330" y="0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Результати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01484" y="2060054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618555" y="2060053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296055" y="1224324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378308" y="1189616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4636" y="2975455"/>
            <a:ext cx="5534526" cy="306921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dirty="0" smtClean="0">
                <a:latin typeface="+mn-lt"/>
              </a:rPr>
              <a:t>Розміщуються </a:t>
            </a:r>
            <a:r>
              <a:rPr lang="uk-UA" sz="2000" b="1" dirty="0" smtClean="0">
                <a:latin typeface="+mn-lt"/>
              </a:rPr>
              <a:t>на інформаційних сторінках учасників ЗНО</a:t>
            </a:r>
            <a:r>
              <a:rPr lang="uk-UA" sz="2000" dirty="0" smtClean="0">
                <a:latin typeface="+mn-lt"/>
              </a:rPr>
              <a:t>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учасником ЗНО самостійно </a:t>
            </a:r>
            <a:r>
              <a:rPr lang="uk-UA" sz="2000" dirty="0"/>
              <a:t>із сайту УЦОЯО – розділ «Інформаційна сторінка</a:t>
            </a:r>
            <a:r>
              <a:rPr lang="uk-UA" sz="2000" dirty="0" smtClean="0"/>
              <a:t>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2125" y="2927329"/>
            <a:ext cx="5247323" cy="311733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latin typeface="+mn-lt"/>
              </a:rPr>
              <a:t>Передаються</a:t>
            </a:r>
            <a:r>
              <a:rPr lang="uk-UA" sz="2000" dirty="0" smtClean="0">
                <a:latin typeface="+mn-lt"/>
              </a:rPr>
              <a:t> до навчальних закладів (ЗНЗ, ПТНЗ, ВНЗ І-ІІ </a:t>
            </a:r>
            <a:r>
              <a:rPr lang="uk-UA" sz="2000" dirty="0" err="1" smtClean="0">
                <a:latin typeface="+mn-lt"/>
              </a:rPr>
              <a:t>р.а</a:t>
            </a:r>
            <a:r>
              <a:rPr lang="uk-UA" sz="2000" dirty="0" smtClean="0">
                <a:latin typeface="+mn-lt"/>
              </a:rPr>
              <a:t>.) </a:t>
            </a:r>
            <a:r>
              <a:rPr lang="uk-UA" sz="2000" b="1" dirty="0" smtClean="0">
                <a:latin typeface="+mn-lt"/>
              </a:rPr>
              <a:t>в електронному вигляді: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навчальним закладом </a:t>
            </a:r>
            <a:r>
              <a:rPr lang="uk-UA" sz="2000" dirty="0"/>
              <a:t>із сайту УЦОЯО – розділ </a:t>
            </a:r>
            <a:r>
              <a:rPr lang="uk-UA" sz="2000" dirty="0" smtClean="0"/>
              <a:t>«Керівникам навчальних закладів».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6648">
            <a:off x="-89042" y="809533"/>
            <a:ext cx="290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Коли і де будуть результати ЗНО, ДПА?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7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569" y="2757313"/>
            <a:ext cx="77343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210" y="373806"/>
            <a:ext cx="9426392" cy="722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FF0066"/>
                </a:solidFill>
                <a:latin typeface="+mn-lt"/>
              </a:rPr>
              <a:t>Результати (поріг «склав/не склав»)</a:t>
            </a:r>
            <a:endParaRPr lang="ru-RU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229165" y="1411300"/>
            <a:ext cx="4822942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за шкалою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від 100 до 200 балів. 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64634" y="1430803"/>
            <a:ext cx="5077100" cy="64633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відсутній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«не склав»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може бути використаний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9210" y="5965241"/>
            <a:ext cx="9038144" cy="6463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ДПА від 1 до 12 балів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Використовується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отримання атестату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 повну загальну середню освіту. Для вступу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 ВНЗ не використовується</a:t>
            </a: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1" y="1067880"/>
            <a:ext cx="557043" cy="2949328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6796" y="244093"/>
            <a:ext cx="557043" cy="459486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197" y="1633702"/>
            <a:ext cx="557043" cy="773430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010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55784" y="256822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66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667" t="5788" r="23259" b="46451"/>
          <a:stretch/>
        </p:blipFill>
        <p:spPr>
          <a:xfrm>
            <a:off x="248959" y="1980109"/>
            <a:ext cx="5740830" cy="32500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Англійська мова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48" t="6441" r="20635" b="387"/>
          <a:stretch/>
        </p:blipFill>
        <p:spPr>
          <a:xfrm>
            <a:off x="6489758" y="3170234"/>
            <a:ext cx="5503319" cy="34897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32584" y="3605112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401202" y="1849093"/>
            <a:ext cx="6156960" cy="1672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b="1" dirty="0" smtClean="0">
                <a:latin typeface="+mn-lt"/>
              </a:rPr>
              <a:t>Сайт Українського центру оцінювання якості освіти</a:t>
            </a:r>
          </a:p>
          <a:p>
            <a:pPr algn="just"/>
            <a:r>
              <a:rPr lang="en-US" b="1" dirty="0">
                <a:latin typeface="+mn-lt"/>
              </a:rPr>
              <a:t>http://</a:t>
            </a:r>
            <a:r>
              <a:rPr lang="en-US" b="1" dirty="0" smtClean="0">
                <a:latin typeface="+mn-lt"/>
              </a:rPr>
              <a:t>testportal.gov.ua</a:t>
            </a:r>
            <a:endParaRPr lang="ru-RU" b="1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536648">
            <a:off x="-360118" y="772980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613</Words>
  <Application>Microsoft Office PowerPoint</Application>
  <PresentationFormat>Произвольный</PresentationFormat>
  <Paragraphs>139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Особливості ЗНО-2018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ОЛЯ</cp:lastModifiedBy>
  <cp:revision>76</cp:revision>
  <dcterms:created xsi:type="dcterms:W3CDTF">2017-10-04T07:05:18Z</dcterms:created>
  <dcterms:modified xsi:type="dcterms:W3CDTF">2017-10-25T05:02:48Z</dcterms:modified>
</cp:coreProperties>
</file>